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73" r:id="rId3"/>
    <p:sldId id="275" r:id="rId4"/>
    <p:sldId id="276" r:id="rId5"/>
    <p:sldId id="281" r:id="rId6"/>
    <p:sldId id="277" r:id="rId7"/>
    <p:sldId id="279" r:id="rId8"/>
    <p:sldId id="280" r:id="rId9"/>
    <p:sldId id="278" r:id="rId10"/>
    <p:sldId id="262" r:id="rId11"/>
    <p:sldId id="261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73"/>
    <p:restoredTop sz="94714"/>
  </p:normalViewPr>
  <p:slideViewPr>
    <p:cSldViewPr snapToGrid="0" showGuides="1">
      <p:cViewPr varScale="1">
        <p:scale>
          <a:sx n="153" d="100"/>
          <a:sy n="153" d="100"/>
        </p:scale>
        <p:origin x="848" y="176"/>
      </p:cViewPr>
      <p:guideLst>
        <p:guide pos="396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37472-F350-E648-BF73-5FBCC1A166B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03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C867481-040E-A5D6-C638-64D2A7FCE20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5741099" y="4521997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9DB0624-5941-089E-B608-DC10AD79ED7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788670" y="1827000"/>
            <a:ext cx="7566660" cy="14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8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858" y="2263137"/>
            <a:ext cx="2527858" cy="649436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3DEE2EF8-07F1-DBB2-3094-4B193767ABA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457202" y="2099984"/>
            <a:ext cx="4956769" cy="97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14400"/>
            <a:ext cx="5002306" cy="2057400"/>
          </a:xfrm>
          <a:solidFill>
            <a:schemeClr val="accent2"/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14400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14400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38125"/>
            <a:ext cx="4765990" cy="67627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600" b="1" cap="all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1565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1565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434AD4-28D0-93A6-9DF2-B7249F6616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18671" y="4298950"/>
            <a:ext cx="2720529" cy="4206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400"/>
            </a:lvl1pPr>
          </a:lstStyle>
          <a:p>
            <a:pPr lvl="0"/>
            <a:r>
              <a:rPr lang="en-US" dirty="0"/>
              <a:t>Presentation Date</a:t>
            </a:r>
          </a:p>
          <a:p>
            <a:pPr lvl="0"/>
            <a:r>
              <a:rPr lang="en-US" dirty="0"/>
              <a:t>City, State (presentation location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F647F5A-4530-787B-4193-68A7AA26860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5741099" y="193903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8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1836F8CE-690E-37F4-56F1-3C25953899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3" r="7262" b="14537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6CA2449B-096C-80E6-9654-D9E3FA712D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271" y="0"/>
            <a:ext cx="8840471" cy="4488688"/>
          </a:xfrm>
        </p:spPr>
        <p:txBody>
          <a:bodyPr lIns="457200" bIns="18288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Type in section break title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109F43E-D749-FDC2-0A35-5224479925A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5741099" y="4521997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7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, Sub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E61F04F-3CF4-D566-EF9D-9CDCD0B981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476E8C9-921B-17FC-9AEA-348F1AA2B0F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7200" y="1431925"/>
            <a:ext cx="7315200" cy="3273425"/>
          </a:xfrm>
        </p:spPr>
        <p:txBody>
          <a:bodyPr/>
          <a:lstStyle/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828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143321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13175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3175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69152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69152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363329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7555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7555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391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9391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8AC771-2E8E-7334-4620-6CED5E4A62C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12280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9E75F18B-928B-D8CD-3AFB-13FF334E04B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12280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24722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63554" y="4835139"/>
            <a:ext cx="1438271" cy="162784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96513F-AA3D-0DA1-2E2A-C0E48444E16B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rcRect/>
          <a:stretch/>
        </p:blipFill>
        <p:spPr>
          <a:xfrm>
            <a:off x="7347942" y="4788962"/>
            <a:ext cx="155448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84" r:id="rId14"/>
    <p:sldLayoutId id="2147483674" r:id="rId1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marL="0" marR="0" indent="0" algn="l" defTabSz="6858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2800" b="1" i="0" kern="1200" cap="all" baseline="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64592" indent="-164592" algn="l" defTabSz="6858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77850" indent="-142875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2013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1875" indent="-16459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intel.github.io/scikit-learn-intelex/latest/algorithms.html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cloud.intel.com/docs/guides/get_started.html#cloud-credits-and-coupon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argonne-lcf/ALCF_Hands_on_HPC_Workshop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30A2F86-ECD1-A581-DFF3-C87E5E834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7329" y="923382"/>
            <a:ext cx="6769464" cy="2057400"/>
          </a:xfrm>
        </p:spPr>
        <p:txBody>
          <a:bodyPr/>
          <a:lstStyle/>
          <a:p>
            <a:r>
              <a:rPr lang="en-US" sz="2800" b="1" dirty="0" err="1"/>
              <a:t>SciKit</a:t>
            </a:r>
            <a:r>
              <a:rPr lang="en-US" sz="2800" dirty="0"/>
              <a:t>-</a:t>
            </a:r>
            <a:r>
              <a:rPr lang="en-US" sz="2800" b="1" dirty="0"/>
              <a:t>Learn with </a:t>
            </a:r>
            <a:r>
              <a:rPr lang="en-US" sz="2800" b="1" dirty="0" err="1"/>
              <a:t>Dask</a:t>
            </a:r>
            <a:r>
              <a:rPr lang="en-US" sz="28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25E6B250-A288-0132-5CC6-85AFB8956DF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Nwamaka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Okafor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4415896-6F7A-888C-2DEC-6A3C70CB758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901" y="3533777"/>
            <a:ext cx="3932493" cy="685800"/>
          </a:xfrm>
        </p:spPr>
        <p:txBody>
          <a:bodyPr/>
          <a:lstStyle/>
          <a:p>
            <a:r>
              <a:rPr lang="en-US" dirty="0"/>
              <a:t>Postdoctoral Appointee,</a:t>
            </a:r>
          </a:p>
          <a:p>
            <a:r>
              <a:rPr lang="en-US" dirty="0"/>
              <a:t>Argonne Leadership Computing Facility (ALCF)</a:t>
            </a:r>
          </a:p>
        </p:txBody>
      </p:sp>
    </p:spTree>
    <p:extLst>
      <p:ext uri="{BB962C8B-B14F-4D97-AF65-F5344CB8AC3E}">
        <p14:creationId xmlns:p14="http://schemas.microsoft.com/office/powerpoint/2010/main" val="177906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520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04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BF029A1E-D357-6470-8AFA-CC4734491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7F4634-0182-7F08-D327-5F3037C5B0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7E2886-7BA3-8252-8EFA-CA8A426C6BA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01869"/>
            <a:ext cx="7315200" cy="205789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Current state of GPU utilization in Scikit-learn</a:t>
            </a:r>
          </a:p>
          <a:p>
            <a:r>
              <a:rPr lang="en-US" dirty="0"/>
              <a:t>How to enable GPU support in Scikit-learn</a:t>
            </a:r>
          </a:p>
          <a:p>
            <a:pPr marL="0" indent="0">
              <a:buNone/>
            </a:pPr>
            <a:r>
              <a:rPr lang="en-US" dirty="0"/>
              <a:t>	Intel Extension for Scikit-learn</a:t>
            </a:r>
          </a:p>
          <a:p>
            <a:r>
              <a:rPr lang="en-US" dirty="0"/>
              <a:t>Nvidia RAPIDS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3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6F118-A01D-17FA-2EEB-476E4C7EF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45B5B52-E61A-C7DF-2EFC-92BA21FD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B3FEDEE-BB9F-2D64-D984-CBCA64253B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CD9D873-0E8D-3086-4284-2DB13F8FA10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0" y="1212850"/>
            <a:ext cx="8229600" cy="327342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ü"/>
            </a:pPr>
            <a:r>
              <a:rPr lang="en-US" dirty="0"/>
              <a:t> Designed to provide simple and efficient tools for data mining and data analysis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Built on top of NumPy, SciPy, and Matplotlib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Emphasizes ease of use, performance, and interoperability with other libraries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26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4A7CF-DF24-BAAF-8884-20BA0EF9B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D8D5296-6068-C78D-5A5B-ABA1FFF79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ABA4FD5-6975-6518-FA85-4CD4E4D546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Current state of GPU Utilization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F417745-291F-09BD-C8B5-94415494A03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382000" cy="32734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Scikit-learn does not natively support running on GPUs</a:t>
            </a:r>
          </a:p>
          <a:p>
            <a:r>
              <a:rPr lang="en-US" b="1" dirty="0"/>
              <a:t>Algorithmic Constraints: </a:t>
            </a:r>
            <a:r>
              <a:rPr lang="en-US" dirty="0"/>
              <a:t>Many of the algorithms in scikit-learn are designed and optimized for CPU-based computation. Adapting these algorithms to leverage GPU would require significant changes and may not always lead to performance boost.</a:t>
            </a:r>
          </a:p>
          <a:p>
            <a:r>
              <a:rPr lang="en-US" b="1" dirty="0"/>
              <a:t>Software Dependencies: </a:t>
            </a:r>
            <a:r>
              <a:rPr lang="en-US" dirty="0"/>
              <a:t>Introducing GPU support would require additional software dependencies and hardware-specific configurations, complicating the installation and maintenance process for users and developers. </a:t>
            </a:r>
          </a:p>
          <a:p>
            <a:r>
              <a:rPr lang="en-US" b="1" dirty="0"/>
              <a:t>Design Constraints: </a:t>
            </a:r>
            <a:r>
              <a:rPr lang="en-US" dirty="0"/>
              <a:t>Scikit-learn</a:t>
            </a:r>
            <a:r>
              <a:rPr lang="en-US" b="1" dirty="0"/>
              <a:t> </a:t>
            </a:r>
            <a:r>
              <a:rPr lang="en-US" dirty="0"/>
              <a:t>focuses on providing a unified API for basic machine learning tasks. Adding GPU support would require a redesign of the package.</a:t>
            </a:r>
          </a:p>
        </p:txBody>
      </p:sp>
    </p:spTree>
    <p:extLst>
      <p:ext uri="{BB962C8B-B14F-4D97-AF65-F5344CB8AC3E}">
        <p14:creationId xmlns:p14="http://schemas.microsoft.com/office/powerpoint/2010/main" val="340576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F86BB7-3170-615F-3825-72379017C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EF8BF70-88E6-B015-AA6B-597177DC7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80D7C0E-3FFB-9EA2-FEDC-EC1D5D2C5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Recent Developments and Partial GPU Support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9F98033-1905-A586-4735-4E0165FBA24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382000" cy="32734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have been some efforts towards enabling partial GPU support in scikit-learn</a:t>
            </a:r>
          </a:p>
          <a:p>
            <a:pPr marL="0" indent="0">
              <a:buNone/>
            </a:pPr>
            <a:r>
              <a:rPr lang="en-US" b="1" dirty="0"/>
              <a:t>Array API Support:</a:t>
            </a:r>
            <a:r>
              <a:rPr lang="en-US" dirty="0"/>
              <a:t> Scikit-learn has introduced partial GPU support via the Array API, enabling certain estimators to run on GPUs if the input data is provided as a </a:t>
            </a:r>
            <a:r>
              <a:rPr lang="en-US" dirty="0" err="1"/>
              <a:t>PyTorch</a:t>
            </a:r>
            <a:r>
              <a:rPr lang="en-US" dirty="0"/>
              <a:t> or </a:t>
            </a:r>
            <a:r>
              <a:rPr lang="en-US" dirty="0" err="1"/>
              <a:t>CuPy</a:t>
            </a:r>
            <a:r>
              <a:rPr lang="en-US" dirty="0"/>
              <a:t> array.</a:t>
            </a:r>
          </a:p>
          <a:p>
            <a:pPr marL="0" indent="0">
              <a:buNone/>
            </a:pPr>
            <a:r>
              <a:rPr lang="en-US" b="1" dirty="0"/>
              <a:t>Intel Extension for Scikit-learn: </a:t>
            </a:r>
            <a:r>
              <a:rPr lang="en-US" dirty="0"/>
              <a:t>Intel has developed an extension for scikit-learn that accelerates computations on Intel CPUs and GPUs. This extension patches scikit-learn estimators, improving performance without changing the existing API.</a:t>
            </a:r>
          </a:p>
        </p:txBody>
      </p:sp>
    </p:spTree>
    <p:extLst>
      <p:ext uri="{BB962C8B-B14F-4D97-AF65-F5344CB8AC3E}">
        <p14:creationId xmlns:p14="http://schemas.microsoft.com/office/powerpoint/2010/main" val="308385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F6902-CA7D-8F66-212E-AEF34CEED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35207B4-0F1F-2C5C-EF63-FDBFD902E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4138CA2-C5B6-5C4F-52B5-7B13B8AD0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467C44-C1F0-C636-4AA4-D989DB3203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229600" cy="32734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Intel Extension for Scikit-learn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Provides better performance without relying on a different library, so you 	don’t need to change your code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 Support for Intel’s </a:t>
            </a:r>
            <a:r>
              <a:rPr lang="en-US" dirty="0" err="1"/>
              <a:t>oneAPI</a:t>
            </a:r>
            <a:r>
              <a:rPr lang="en-US" dirty="0"/>
              <a:t> concepts, your code can easily run on different devices like CPU and GPU</a:t>
            </a:r>
          </a:p>
          <a:p>
            <a:pPr>
              <a:buFont typeface="Wingdings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 Enable from command line: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python -m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sklearnex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my_application.py</a:t>
            </a:r>
            <a:endParaRPr lang="en-US" b="0" i="0" dirty="0">
              <a:effectLst/>
              <a:latin typeface="Courier New" panose="02070309020205020404" pitchFamily="49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dirty="0">
                <a:latin typeface="Arial" panose="020B0604020202020204" pitchFamily="34" charset="0"/>
              </a:rPr>
              <a:t> I</a:t>
            </a:r>
            <a:r>
              <a:rPr lang="en-US" b="0" i="0" dirty="0">
                <a:effectLst/>
                <a:latin typeface="Arial" panose="020B0604020202020204" pitchFamily="34" charset="0"/>
              </a:rPr>
              <a:t>nside script: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from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sklearnex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import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patch_sklearn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patch_sklearn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64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EBB3D-DB80-74F6-21F8-2B099D226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D30C474C-8D0C-A55C-159A-6AA1C455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28A08AA-C033-B3E0-0408-F6C007EE5A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835215"/>
            <a:ext cx="8382000" cy="438150"/>
          </a:xfrm>
        </p:spPr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1B3A11-03D9-E8D3-642B-639E2B18332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3365"/>
            <a:ext cx="8229600" cy="343198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Intel® Extension for Scikit-learn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Algorithms supported on GPU include: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Clustering 			</a:t>
            </a:r>
          </a:p>
          <a:p>
            <a:r>
              <a:rPr lang="en-US" sz="1600" dirty="0"/>
              <a:t>DBSCAN                             </a:t>
            </a:r>
          </a:p>
          <a:p>
            <a:r>
              <a:rPr lang="en-US" sz="1600" dirty="0"/>
              <a:t>K-Means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5A14F-7BA7-8C52-8235-8B36DA5637B5}"/>
              </a:ext>
            </a:extLst>
          </p:cNvPr>
          <p:cNvSpPr txBox="1"/>
          <p:nvPr/>
        </p:nvSpPr>
        <p:spPr>
          <a:xfrm>
            <a:off x="3205844" y="2460775"/>
            <a:ext cx="35024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Forest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SVC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81050-6171-572C-87E4-AD120595E9F7}"/>
              </a:ext>
            </a:extLst>
          </p:cNvPr>
          <p:cNvSpPr txBox="1"/>
          <p:nvPr/>
        </p:nvSpPr>
        <p:spPr>
          <a:xfrm>
            <a:off x="6128660" y="2460775"/>
            <a:ext cx="29336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Forest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KNN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CF028B-9076-EBB9-A0F9-E76B5713138D}"/>
              </a:ext>
            </a:extLst>
          </p:cNvPr>
          <p:cNvSpPr txBox="1"/>
          <p:nvPr/>
        </p:nvSpPr>
        <p:spPr>
          <a:xfrm>
            <a:off x="391884" y="3812798"/>
            <a:ext cx="753571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Dimensionality Reduction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PCA</a:t>
            </a:r>
          </a:p>
          <a:p>
            <a:r>
              <a:rPr lang="en-US" sz="1200" dirty="0"/>
              <a:t>See list of supported algorithms on CPU: </a:t>
            </a:r>
            <a:r>
              <a:rPr lang="en-US" sz="1200" dirty="0">
                <a:hlinkClick r:id="rId2"/>
              </a:rPr>
              <a:t>https://intel.github.io/scikit-learn-intelex/latest/algorithms.html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726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934FA-F5A6-C697-6C0F-60E84AF84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9614676-01C6-AFC5-4538-B6C31BD8E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678A854-2EB8-87D2-3862-AA84C2FE75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835215"/>
            <a:ext cx="8382000" cy="438150"/>
          </a:xfrm>
        </p:spPr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F1529AD-F50B-A775-DFDE-A210539A9D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02772" y="1374033"/>
            <a:ext cx="8741228" cy="34319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Intel Developer Cloud Access</a:t>
            </a:r>
          </a:p>
          <a:p>
            <a:pPr marL="342900" indent="-342900">
              <a:buAutoNum type="arabicPeriod"/>
            </a:pPr>
            <a:r>
              <a:rPr lang="en-US" dirty="0"/>
              <a:t>Redeem coupon</a:t>
            </a:r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https://console.cloud.intel.com/docs/guides/get_started.html - cloud-credits-and-coupons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Coupon code: TLSL-ND74-KZ2S</a:t>
            </a:r>
          </a:p>
          <a:p>
            <a:pPr marL="0" indent="0">
              <a:buNone/>
            </a:pPr>
            <a:r>
              <a:rPr lang="en-US" sz="1600" dirty="0"/>
              <a:t>2. Connect and Launch </a:t>
            </a:r>
            <a:r>
              <a:rPr lang="en-US" sz="1600" dirty="0" err="1"/>
              <a:t>Jupyter</a:t>
            </a:r>
            <a:r>
              <a:rPr lang="en-US" sz="1600" dirty="0"/>
              <a:t> Lab</a:t>
            </a:r>
          </a:p>
          <a:p>
            <a:pPr marL="0" indent="0">
              <a:buNone/>
            </a:pPr>
            <a:r>
              <a:rPr lang="en-US" sz="1600" dirty="0"/>
              <a:t>3. Open Terminal in </a:t>
            </a:r>
            <a:r>
              <a:rPr lang="en-US" sz="1600" dirty="0" err="1"/>
              <a:t>Jupyter</a:t>
            </a:r>
            <a:r>
              <a:rPr lang="en-US" sz="1600" dirty="0"/>
              <a:t> Lab and git clone the training repo</a:t>
            </a:r>
          </a:p>
          <a:p>
            <a:pPr marL="0" indent="0">
              <a:buNone/>
            </a:pPr>
            <a:r>
              <a:rPr lang="en-US" sz="1600" dirty="0"/>
              <a:t>git clone </a:t>
            </a:r>
            <a:r>
              <a:rPr lang="en-US" sz="1600" dirty="0">
                <a:hlinkClick r:id="rId4"/>
              </a:rPr>
              <a:t>https://github.com/argonne-lcf/ALCF_Hands_on_HPC_Workshop/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4. Access the Notebook</a:t>
            </a:r>
          </a:p>
          <a:p>
            <a:pPr marL="0" indent="0">
              <a:buNone/>
            </a:pPr>
            <a:r>
              <a:rPr lang="en-US" sz="1600" dirty="0"/>
              <a:t>Scikit-learn/Scikit-</a:t>
            </a:r>
            <a:r>
              <a:rPr lang="en-US" sz="1600" dirty="0" err="1"/>
              <a:t>learn_Intel_ext.ipynb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67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8D3B2-C176-0FA2-1903-624C57182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11148F1-1088-186B-44DA-2CD0F6C5F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0167"/>
            <a:ext cx="8382000" cy="526185"/>
          </a:xfrm>
        </p:spPr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endParaRPr lang="en-US" sz="24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14035-C959-89CF-D2A6-9C5D09493C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RAPIDS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8FD4B0-7A2C-DC16-B2E6-1A89E73CF1A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229600" cy="3273425"/>
          </a:xfrm>
        </p:spPr>
        <p:txBody>
          <a:bodyPr>
            <a:normAutofit/>
          </a:bodyPr>
          <a:lstStyle/>
          <a:p>
            <a:r>
              <a:rPr lang="en-US" dirty="0"/>
              <a:t>An open-source data analytics and machine learning acceleration platform that leverages GPUs to accelerate computations.</a:t>
            </a:r>
          </a:p>
          <a:p>
            <a:r>
              <a:rPr lang="en-US" dirty="0"/>
              <a:t>Based on Python, has pandas-like and Scikit-learn-like interfaces</a:t>
            </a:r>
          </a:p>
          <a:p>
            <a:r>
              <a:rPr lang="en-US" dirty="0"/>
              <a:t>Scalable with </a:t>
            </a:r>
            <a:r>
              <a:rPr lang="en-US" dirty="0" err="1"/>
              <a:t>Dask</a:t>
            </a:r>
            <a:r>
              <a:rPr lang="en-US" dirty="0"/>
              <a:t> integration </a:t>
            </a:r>
          </a:p>
          <a:p>
            <a:r>
              <a:rPr lang="en-US" sz="1600" dirty="0"/>
              <a:t>Rapids APIs - </a:t>
            </a:r>
            <a:r>
              <a:rPr lang="en-US" sz="1600" dirty="0" err="1"/>
              <a:t>cuDF</a:t>
            </a:r>
            <a:r>
              <a:rPr lang="en-US" sz="1600" dirty="0"/>
              <a:t>, </a:t>
            </a:r>
            <a:r>
              <a:rPr lang="en-US" sz="1600" dirty="0" err="1"/>
              <a:t>cuML</a:t>
            </a:r>
            <a:r>
              <a:rPr lang="en-US" sz="1600" dirty="0"/>
              <a:t> , </a:t>
            </a:r>
            <a:r>
              <a:rPr lang="en-US" sz="1600" dirty="0" err="1"/>
              <a:t>dask-cuDF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36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13084</TotalTime>
  <Words>605</Words>
  <Application>Microsoft Macintosh PowerPoint</Application>
  <PresentationFormat>On-screen Show (16:9)</PresentationFormat>
  <Paragraphs>77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Courier New</vt:lpstr>
      <vt:lpstr>System Font Regular</vt:lpstr>
      <vt:lpstr>Times New Roman</vt:lpstr>
      <vt:lpstr>Wingdings</vt:lpstr>
      <vt:lpstr>Office Theme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Soroko, Sonya</dc:creator>
  <cp:lastModifiedBy>Okafor, Nwamaka</cp:lastModifiedBy>
  <cp:revision>40</cp:revision>
  <dcterms:created xsi:type="dcterms:W3CDTF">2024-02-05T17:42:20Z</dcterms:created>
  <dcterms:modified xsi:type="dcterms:W3CDTF">2024-10-29T15:23:37Z</dcterms:modified>
</cp:coreProperties>
</file>

<file path=docProps/thumbnail.jpeg>
</file>